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89" r:id="rId3"/>
    <p:sldId id="290" r:id="rId4"/>
    <p:sldId id="324" r:id="rId5"/>
    <p:sldId id="300" r:id="rId6"/>
    <p:sldId id="301" r:id="rId7"/>
    <p:sldId id="302" r:id="rId8"/>
    <p:sldId id="303" r:id="rId9"/>
    <p:sldId id="308" r:id="rId10"/>
    <p:sldId id="309" r:id="rId11"/>
    <p:sldId id="334" r:id="rId12"/>
    <p:sldId id="336" r:id="rId13"/>
    <p:sldId id="335" r:id="rId14"/>
    <p:sldId id="259" r:id="rId15"/>
    <p:sldId id="257" r:id="rId16"/>
    <p:sldId id="321" r:id="rId17"/>
    <p:sldId id="322" r:id="rId18"/>
    <p:sldId id="337" r:id="rId19"/>
  </p:sldIdLst>
  <p:sldSz cx="9144000" cy="6858000" type="screen4x3"/>
  <p:notesSz cx="7077075" cy="93630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620"/>
    <p:restoredTop sz="96370" autoAdjust="0"/>
  </p:normalViewPr>
  <p:slideViewPr>
    <p:cSldViewPr>
      <p:cViewPr varScale="1">
        <p:scale>
          <a:sx n="112" d="100"/>
          <a:sy n="112" d="100"/>
        </p:scale>
        <p:origin x="1182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6733" cy="468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17" tIns="47409" rIns="94817" bIns="47409" numCol="1" anchor="t" anchorCtr="0" compatLnSpc="1">
            <a:prstTxWarp prst="textNoShape">
              <a:avLst/>
            </a:prstTxWarp>
          </a:bodyPr>
          <a:lstStyle>
            <a:lvl1pPr defTabSz="948264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08705" y="0"/>
            <a:ext cx="3066733" cy="468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17" tIns="47409" rIns="94817" bIns="47409" numCol="1" anchor="t" anchorCtr="0" compatLnSpc="1">
            <a:prstTxWarp prst="textNoShape">
              <a:avLst/>
            </a:prstTxWarp>
          </a:bodyPr>
          <a:lstStyle>
            <a:lvl1pPr algn="r" defTabSz="948264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93003"/>
            <a:ext cx="3066733" cy="468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17" tIns="47409" rIns="94817" bIns="47409" numCol="1" anchor="b" anchorCtr="0" compatLnSpc="1">
            <a:prstTxWarp prst="textNoShape">
              <a:avLst/>
            </a:prstTxWarp>
          </a:bodyPr>
          <a:lstStyle>
            <a:lvl1pPr defTabSz="948264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08705" y="8893003"/>
            <a:ext cx="3066733" cy="468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17" tIns="47409" rIns="94817" bIns="47409" numCol="1" anchor="b" anchorCtr="0" compatLnSpc="1">
            <a:prstTxWarp prst="textNoShape">
              <a:avLst/>
            </a:prstTxWarp>
          </a:bodyPr>
          <a:lstStyle>
            <a:lvl1pPr algn="r" defTabSz="948264" eaLnBrk="1" hangingPunct="1">
              <a:defRPr sz="1200" smtClean="0"/>
            </a:lvl1pPr>
          </a:lstStyle>
          <a:p>
            <a:pPr>
              <a:defRPr/>
            </a:pPr>
            <a:fld id="{98FB59A7-BCFA-411B-AD34-BAB4D1D173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50885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6733" cy="468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17" tIns="47409" rIns="94817" bIns="47409" numCol="1" anchor="t" anchorCtr="0" compatLnSpc="1">
            <a:prstTxWarp prst="textNoShape">
              <a:avLst/>
            </a:prstTxWarp>
          </a:bodyPr>
          <a:lstStyle>
            <a:lvl1pPr defTabSz="948264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08705" y="0"/>
            <a:ext cx="3066733" cy="468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17" tIns="47409" rIns="94817" bIns="47409" numCol="1" anchor="t" anchorCtr="0" compatLnSpc="1">
            <a:prstTxWarp prst="textNoShape">
              <a:avLst/>
            </a:prstTxWarp>
          </a:bodyPr>
          <a:lstStyle>
            <a:lvl1pPr algn="r" defTabSz="948264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6975" y="701675"/>
            <a:ext cx="4683125" cy="3511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7708" y="4448101"/>
            <a:ext cx="5661660" cy="4213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17" tIns="47409" rIns="94817" bIns="474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93003"/>
            <a:ext cx="3066733" cy="468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17" tIns="47409" rIns="94817" bIns="47409" numCol="1" anchor="b" anchorCtr="0" compatLnSpc="1">
            <a:prstTxWarp prst="textNoShape">
              <a:avLst/>
            </a:prstTxWarp>
          </a:bodyPr>
          <a:lstStyle>
            <a:lvl1pPr defTabSz="948264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8705" y="8893003"/>
            <a:ext cx="3066733" cy="468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17" tIns="47409" rIns="94817" bIns="47409" numCol="1" anchor="b" anchorCtr="0" compatLnSpc="1">
            <a:prstTxWarp prst="textNoShape">
              <a:avLst/>
            </a:prstTxWarp>
          </a:bodyPr>
          <a:lstStyle>
            <a:lvl1pPr algn="r" defTabSz="948264" eaLnBrk="1" hangingPunct="1">
              <a:defRPr sz="1200" smtClean="0"/>
            </a:lvl1pPr>
          </a:lstStyle>
          <a:p>
            <a:pPr>
              <a:defRPr/>
            </a:pPr>
            <a:fld id="{B15C9728-EBDD-4A4A-9530-08EAA14E33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23456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826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6026" indent="-290779" defTabSz="94826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117" indent="-232623" defTabSz="94826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28364" indent="-232623" defTabSz="94826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3610" indent="-232623" defTabSz="94826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8857" indent="-232623" defTabSz="9482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4104" indent="-232623" defTabSz="9482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89350" indent="-232623" defTabSz="9482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54597" indent="-232623" defTabSz="9482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C4E58FE-8C6B-4BBD-8568-19655388AC81}" type="slidenum">
              <a:rPr lang="en-US" altLang="en-US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206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F11A6-70C7-427C-9D6F-0BAF7C8C94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0112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AA8D4-1A84-4C4A-B043-658F20522C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4418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3396A-F4A6-4DCE-97A4-9AFF0B9BDC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0886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72CA8-45B8-4F41-9591-2F55C83303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132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6741A-D58D-493F-A05C-19646A3FC8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2068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132654-92D2-476A-93D2-C593B245AB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1141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B8EA8-E7E4-4A9E-BB78-F011CD10CD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0588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F8799F-1C5E-4BA8-AFFC-322898E4BD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1933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A6DB1-479A-4C32-B4CE-C1C3732BD8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2475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756FFA-9317-475E-A64C-F09C993365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3985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C0A173-009D-4811-8107-BD9FAD4559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3473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2CAC38CD-F8D9-4A8C-8E18-128D7FE1A0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/>
              <a:t>Bike Course Information</a:t>
            </a:r>
          </a:p>
          <a:p>
            <a:pPr eaLnBrk="1" hangingPunct="1"/>
            <a:r>
              <a:rPr lang="en-US" altLang="en-US" sz="4000" dirty="0"/>
              <a:t>2017</a:t>
            </a:r>
          </a:p>
          <a:p>
            <a:pPr eaLnBrk="1" hangingPunct="1"/>
            <a:endParaRPr lang="en-US" altLang="en-US" sz="4000" dirty="0"/>
          </a:p>
        </p:txBody>
      </p:sp>
      <p:pic>
        <p:nvPicPr>
          <p:cNvPr id="4099" name="Picture 4" descr="ultrma_2001rwbpaperwo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04800"/>
            <a:ext cx="5676900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Kamaoa11Close-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8839200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304800" y="304800"/>
            <a:ext cx="8534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</a:rPr>
              <a:t>NOTICE:  It is a stop sign!  You must stop!</a:t>
            </a:r>
          </a:p>
        </p:txBody>
      </p:sp>
      <p:sp>
        <p:nvSpPr>
          <p:cNvPr id="13316" name="Line 6"/>
          <p:cNvSpPr>
            <a:spLocks noChangeShapeType="1"/>
          </p:cNvSpPr>
          <p:nvPr/>
        </p:nvSpPr>
        <p:spPr bwMode="auto">
          <a:xfrm flipH="1">
            <a:off x="3581400" y="5410200"/>
            <a:ext cx="533400" cy="9906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7" name="Line 7"/>
          <p:cNvSpPr>
            <a:spLocks noChangeShapeType="1"/>
          </p:cNvSpPr>
          <p:nvPr/>
        </p:nvSpPr>
        <p:spPr bwMode="auto">
          <a:xfrm>
            <a:off x="4114800" y="5410200"/>
            <a:ext cx="11430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8" name="Rectangle 9"/>
          <p:cNvSpPr>
            <a:spLocks noChangeArrowheads="1"/>
          </p:cNvSpPr>
          <p:nvPr/>
        </p:nvSpPr>
        <p:spPr bwMode="auto">
          <a:xfrm>
            <a:off x="5715000" y="2133600"/>
            <a:ext cx="1219200" cy="1219200"/>
          </a:xfrm>
          <a:prstGeom prst="rect">
            <a:avLst/>
          </a:prstGeom>
          <a:noFill/>
          <a:ln w="412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60B82-FE09-4528-9788-D87C393AC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u="sng" dirty="0">
                <a:solidFill>
                  <a:srgbClr val="FF0000"/>
                </a:solidFill>
              </a:rPr>
              <a:t>RIGHT</a:t>
            </a:r>
            <a:r>
              <a:rPr lang="en-US" dirty="0">
                <a:solidFill>
                  <a:srgbClr val="FF0000"/>
                </a:solidFill>
              </a:rPr>
              <a:t> turn to </a:t>
            </a:r>
            <a:r>
              <a:rPr lang="en-US" dirty="0" err="1">
                <a:solidFill>
                  <a:srgbClr val="FF0000"/>
                </a:solidFill>
              </a:rPr>
              <a:t>Punalu’u</a:t>
            </a:r>
            <a:r>
              <a:rPr lang="en-US" dirty="0">
                <a:solidFill>
                  <a:srgbClr val="FF0000"/>
                </a:solidFill>
              </a:rPr>
              <a:t> Black Sand Beach.</a:t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59DDD6-CAAD-417A-BA0E-512B12F318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3" r="31280"/>
          <a:stretch/>
        </p:blipFill>
        <p:spPr>
          <a:xfrm rot="5400000">
            <a:off x="2023831" y="414569"/>
            <a:ext cx="4832020" cy="7965283"/>
          </a:xfrm>
          <a:prstGeom prst="rect">
            <a:avLst/>
          </a:prstGeom>
        </p:spPr>
      </p:pic>
      <p:sp>
        <p:nvSpPr>
          <p:cNvPr id="6" name="Line 7">
            <a:extLst>
              <a:ext uri="{FF2B5EF4-FFF2-40B4-BE49-F238E27FC236}">
                <a16:creationId xmlns:a16="http://schemas.microsoft.com/office/drawing/2014/main" id="{E00BBA34-F3F2-4DB4-BBEF-8CE9D55BF1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81400" y="4572000"/>
            <a:ext cx="990600" cy="3048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6">
            <a:extLst>
              <a:ext uri="{FF2B5EF4-FFF2-40B4-BE49-F238E27FC236}">
                <a16:creationId xmlns:a16="http://schemas.microsoft.com/office/drawing/2014/main" id="{C0575DEC-3AEB-42B6-9589-5386479D6C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95599" y="4876800"/>
            <a:ext cx="698383" cy="6096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98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82A36-F235-4505-955C-1E5A8E982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39762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Punalu’u</a:t>
            </a:r>
            <a:r>
              <a:rPr lang="en-US" dirty="0">
                <a:solidFill>
                  <a:srgbClr val="FF0000"/>
                </a:solidFill>
              </a:rPr>
              <a:t> Loop-- Stay to left through the loop!!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98B060-C438-4BA5-9247-29CF4B7483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" t="6666" r="4836" b="28889"/>
          <a:stretch/>
        </p:blipFill>
        <p:spPr>
          <a:xfrm>
            <a:off x="2329355" y="1548882"/>
            <a:ext cx="4485290" cy="530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86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2C72F-B6B3-43EB-ADAE-242AF03A0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0000"/>
                </a:solidFill>
              </a:rPr>
              <a:t>RIGHT</a:t>
            </a:r>
            <a:r>
              <a:rPr lang="en-US" dirty="0">
                <a:solidFill>
                  <a:srgbClr val="FF0000"/>
                </a:solidFill>
              </a:rPr>
              <a:t> turn back onto Hwy. 11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728F9B-C956-483B-AE0F-F4FAE209DC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1" r="16666"/>
          <a:stretch/>
        </p:blipFill>
        <p:spPr>
          <a:xfrm rot="5400000">
            <a:off x="1898086" y="768914"/>
            <a:ext cx="5347828" cy="6400800"/>
          </a:xfrm>
          <a:prstGeom prst="rect">
            <a:avLst/>
          </a:prstGeom>
        </p:spPr>
      </p:pic>
      <p:sp>
        <p:nvSpPr>
          <p:cNvPr id="12" name="Line 7">
            <a:extLst>
              <a:ext uri="{FF2B5EF4-FFF2-40B4-BE49-F238E27FC236}">
                <a16:creationId xmlns:a16="http://schemas.microsoft.com/office/drawing/2014/main" id="{0F88A5B9-DAE6-4590-8C34-9A1BA83A5210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4343400"/>
            <a:ext cx="11430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6">
            <a:extLst>
              <a:ext uri="{FF2B5EF4-FFF2-40B4-BE49-F238E27FC236}">
                <a16:creationId xmlns:a16="http://schemas.microsoft.com/office/drawing/2014/main" id="{A6F36844-6F9E-4AFA-8202-687A5848FAA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33799" y="4343400"/>
            <a:ext cx="950053" cy="4572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339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7" descr="DSCF09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686800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5638800" y="457200"/>
            <a:ext cx="2819400" cy="3940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/>
              <a:t>Mile Marker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/>
              <a:t>Green indicates mile location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/>
              <a:t>White indicates Hwy/Rd number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8/10 of a mile after this mile marker is the right turn to Day 1 finish line!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DSCF09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685800" y="457200"/>
            <a:ext cx="5791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365" name="Line 7"/>
          <p:cNvSpPr>
            <a:spLocks noChangeShapeType="1"/>
          </p:cNvSpPr>
          <p:nvPr/>
        </p:nvSpPr>
        <p:spPr bwMode="auto">
          <a:xfrm>
            <a:off x="5334000" y="3733800"/>
            <a:ext cx="5334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" name="Line 8"/>
          <p:cNvSpPr>
            <a:spLocks noChangeShapeType="1"/>
          </p:cNvSpPr>
          <p:nvPr/>
        </p:nvSpPr>
        <p:spPr bwMode="auto">
          <a:xfrm flipH="1">
            <a:off x="4648200" y="3733800"/>
            <a:ext cx="685800" cy="14859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Text Box 9"/>
          <p:cNvSpPr txBox="1">
            <a:spLocks noChangeArrowheads="1"/>
          </p:cNvSpPr>
          <p:nvPr/>
        </p:nvSpPr>
        <p:spPr bwMode="auto">
          <a:xfrm>
            <a:off x="1733550" y="183356"/>
            <a:ext cx="5829300" cy="914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="1" u="sng" dirty="0">
                <a:cs typeface="Times New Roman" panose="02020603050405020304" pitchFamily="18" charset="0"/>
              </a:rPr>
              <a:t>RIGHT TURN</a:t>
            </a:r>
            <a:r>
              <a:rPr lang="en-US" altLang="en-US" dirty="0">
                <a:cs typeface="Times New Roman" panose="02020603050405020304" pitchFamily="18" charset="0"/>
              </a:rPr>
              <a:t> at </a:t>
            </a:r>
            <a:r>
              <a:rPr lang="en-US" altLang="en-US" dirty="0" err="1">
                <a:cs typeface="Times New Roman" panose="02020603050405020304" pitchFamily="18" charset="0"/>
              </a:rPr>
              <a:t>Pi’i</a:t>
            </a:r>
            <a:r>
              <a:rPr lang="en-US" altLang="en-US" dirty="0">
                <a:cs typeface="Times New Roman" panose="02020603050405020304" pitchFamily="18" charset="0"/>
              </a:rPr>
              <a:t> Mauna Dr.  </a:t>
            </a:r>
          </a:p>
          <a:p>
            <a:pPr algn="ctr"/>
            <a:r>
              <a:rPr lang="en-US" altLang="en-US" dirty="0">
                <a:cs typeface="Times New Roman" panose="02020603050405020304" pitchFamily="18" charset="0"/>
              </a:rPr>
              <a:t>No sign coming from Kona side…First right past Mauna Loa Rd.</a:t>
            </a:r>
            <a:endParaRPr lang="en-US" altLang="en-US" dirty="0"/>
          </a:p>
          <a:p>
            <a:endParaRPr lang="en-US" altLang="en-US" dirty="0"/>
          </a:p>
        </p:txBody>
      </p:sp>
      <p:sp>
        <p:nvSpPr>
          <p:cNvPr id="15368" name="Rectangle 10"/>
          <p:cNvSpPr>
            <a:spLocks noChangeArrowheads="1"/>
          </p:cNvSpPr>
          <p:nvPr/>
        </p:nvSpPr>
        <p:spPr bwMode="auto">
          <a:xfrm>
            <a:off x="0" y="685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143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" y="1447800"/>
            <a:ext cx="8899877" cy="5006181"/>
          </a:xfrm>
        </p:spPr>
      </p:pic>
      <p:sp>
        <p:nvSpPr>
          <p:cNvPr id="5" name="TextBox 4"/>
          <p:cNvSpPr txBox="1"/>
          <p:nvPr/>
        </p:nvSpPr>
        <p:spPr>
          <a:xfrm>
            <a:off x="1295400" y="533400"/>
            <a:ext cx="6340123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Downhill to finish chute.  </a:t>
            </a:r>
            <a:r>
              <a:rPr lang="en-US" sz="2800" dirty="0">
                <a:solidFill>
                  <a:srgbClr val="FF0000"/>
                </a:solidFill>
              </a:rPr>
              <a:t>Watch speed!</a:t>
            </a:r>
          </a:p>
        </p:txBody>
      </p:sp>
    </p:spTree>
    <p:extLst>
      <p:ext uri="{BB962C8B-B14F-4D97-AF65-F5344CB8AC3E}">
        <p14:creationId xmlns:p14="http://schemas.microsoft.com/office/powerpoint/2010/main" val="1851587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04800"/>
            <a:ext cx="8610600" cy="62484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 descr="C:\Users\Sheryl\Pictures\2015-10-22\20151016_09482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04800" y="304800"/>
            <a:ext cx="8610600" cy="6248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990600" y="609600"/>
            <a:ext cx="7620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Metal grate after finish line.  Slippery when wet.  SLOW DOWN before approaching!</a:t>
            </a:r>
          </a:p>
        </p:txBody>
      </p:sp>
    </p:spTree>
    <p:extLst>
      <p:ext uri="{BB962C8B-B14F-4D97-AF65-F5344CB8AC3E}">
        <p14:creationId xmlns:p14="http://schemas.microsoft.com/office/powerpoint/2010/main" val="2829661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02AD3-EC9A-49D4-BEC3-6E519BCBA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070" y="110384"/>
            <a:ext cx="8686800" cy="563562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Google Earth View of the Day 1 Finish area, and Day 2 Start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86F7DA-3AAA-469C-845F-B18BAA3944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738187"/>
            <a:ext cx="8610600" cy="5967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8945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Basic Information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5257800"/>
          </a:xfrm>
        </p:spPr>
        <p:txBody>
          <a:bodyPr/>
          <a:lstStyle/>
          <a:p>
            <a:pPr eaLnBrk="1" hangingPunct="1"/>
            <a:r>
              <a:rPr lang="en-US" altLang="en-US"/>
              <a:t>Be cautious</a:t>
            </a:r>
          </a:p>
          <a:p>
            <a:pPr eaLnBrk="1" hangingPunct="1"/>
            <a:r>
              <a:rPr lang="en-US" altLang="en-US"/>
              <a:t>Be aware of debris on the roads</a:t>
            </a:r>
          </a:p>
          <a:p>
            <a:pPr eaLnBrk="1" hangingPunct="1"/>
            <a:r>
              <a:rPr lang="en-US" altLang="en-US"/>
              <a:t>Crew—know your location—use your ticker</a:t>
            </a:r>
          </a:p>
          <a:p>
            <a:pPr eaLnBrk="1" hangingPunct="1"/>
            <a:r>
              <a:rPr lang="en-US" altLang="en-US"/>
              <a:t>Err on the side of safety</a:t>
            </a:r>
          </a:p>
          <a:p>
            <a:pPr eaLnBrk="1" hangingPunct="1"/>
            <a:r>
              <a:rPr lang="en-US" altLang="en-US"/>
              <a:t>Watch traffic</a:t>
            </a:r>
          </a:p>
          <a:p>
            <a:pPr eaLnBrk="1" hangingPunct="1"/>
            <a:r>
              <a:rPr lang="en-US" altLang="en-US"/>
              <a:t>Be safe</a:t>
            </a:r>
          </a:p>
          <a:p>
            <a:pPr eaLnBrk="1" hangingPunct="1"/>
            <a:r>
              <a:rPr lang="en-US" altLang="en-US"/>
              <a:t>Have fun!</a:t>
            </a:r>
          </a:p>
          <a:p>
            <a:pPr eaLnBrk="1" hangingPunct="1"/>
            <a:r>
              <a:rPr lang="en-US" altLang="en-US"/>
              <a:t>Keep smiling!</a:t>
            </a:r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COURSE ARROWS</a:t>
            </a:r>
          </a:p>
        </p:txBody>
      </p:sp>
      <p:pic>
        <p:nvPicPr>
          <p:cNvPr id="7171" name="Picture 4" descr="UManCourseArro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8691563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/>
          <a:lstStyle/>
          <a:p>
            <a:br>
              <a:rPr lang="en-US" sz="3200" dirty="0"/>
            </a:br>
            <a:r>
              <a:rPr lang="en-US" sz="3200" u="sng" dirty="0">
                <a:solidFill>
                  <a:srgbClr val="FF0000"/>
                </a:solidFill>
              </a:rPr>
              <a:t>RIGHT</a:t>
            </a:r>
            <a:r>
              <a:rPr lang="en-US" sz="3200" dirty="0">
                <a:solidFill>
                  <a:srgbClr val="FF0000"/>
                </a:solidFill>
              </a:rPr>
              <a:t> Turn on to </a:t>
            </a:r>
            <a:r>
              <a:rPr lang="en-US" sz="3200" dirty="0" err="1">
                <a:solidFill>
                  <a:srgbClr val="FF0000"/>
                </a:solidFill>
              </a:rPr>
              <a:t>Alii</a:t>
            </a:r>
            <a:r>
              <a:rPr lang="en-US" sz="3200" dirty="0">
                <a:solidFill>
                  <a:srgbClr val="FF0000"/>
                </a:solidFill>
              </a:rPr>
              <a:t> Drive at FIRST intersection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003680-98BC-4DC9-A112-7D4A9A666F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8" t="12037" r="37826" b="6481"/>
          <a:stretch/>
        </p:blipFill>
        <p:spPr>
          <a:xfrm rot="5400000">
            <a:off x="2400300" y="-647700"/>
            <a:ext cx="4343400" cy="8686800"/>
          </a:xfrm>
          <a:prstGeom prst="rect">
            <a:avLst/>
          </a:prstGeom>
        </p:spPr>
      </p:pic>
      <p:sp>
        <p:nvSpPr>
          <p:cNvPr id="12" name="Line 5">
            <a:extLst>
              <a:ext uri="{FF2B5EF4-FFF2-40B4-BE49-F238E27FC236}">
                <a16:creationId xmlns:a16="http://schemas.microsoft.com/office/drawing/2014/main" id="{F9357527-230F-4222-881F-2E8CD85E4B80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4495800"/>
            <a:ext cx="21336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6">
            <a:extLst>
              <a:ext uri="{FF2B5EF4-FFF2-40B4-BE49-F238E27FC236}">
                <a16:creationId xmlns:a16="http://schemas.microsoft.com/office/drawing/2014/main" id="{5DF1FC0D-E986-4CF1-8202-92756FC048F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4495800"/>
            <a:ext cx="14681" cy="9906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415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DSCF02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57300"/>
            <a:ext cx="74676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457200" y="228600"/>
            <a:ext cx="7848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/>
              <a:t>RIGHT</a:t>
            </a:r>
            <a:r>
              <a:rPr lang="en-US" altLang="en-US" sz="2400" dirty="0"/>
              <a:t> TURN ONTO SOUTH POINT RD!  __Miles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/>
              <a:t>Aprx</a:t>
            </a:r>
            <a:r>
              <a:rPr lang="en-US" altLang="en-US" sz="2400" dirty="0"/>
              <a:t> 0.9 miles past MM 70.</a:t>
            </a:r>
            <a:endParaRPr lang="en-US" altLang="en-US" sz="2000" dirty="0"/>
          </a:p>
        </p:txBody>
      </p:sp>
      <p:sp>
        <p:nvSpPr>
          <p:cNvPr id="8196" name="Rectangle 5"/>
          <p:cNvSpPr>
            <a:spLocks noChangeArrowheads="1"/>
          </p:cNvSpPr>
          <p:nvPr/>
        </p:nvSpPr>
        <p:spPr bwMode="auto">
          <a:xfrm>
            <a:off x="4572000" y="3962400"/>
            <a:ext cx="685800" cy="4572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9220" name="Picture 4" descr="DSCF02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86800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Line 5"/>
          <p:cNvSpPr>
            <a:spLocks noChangeShapeType="1"/>
          </p:cNvSpPr>
          <p:nvPr/>
        </p:nvSpPr>
        <p:spPr bwMode="auto">
          <a:xfrm>
            <a:off x="533400" y="5486400"/>
            <a:ext cx="41148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DSCF02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00100"/>
            <a:ext cx="807720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685800" y="228600"/>
            <a:ext cx="815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1.7 MILES TO </a:t>
            </a:r>
            <a:r>
              <a:rPr lang="en-US" altLang="en-US" sz="2400" b="1" u="sng"/>
              <a:t>SHARP</a:t>
            </a:r>
            <a:r>
              <a:rPr lang="en-US" altLang="en-US" sz="2400" b="1"/>
              <a:t> LEFT </a:t>
            </a:r>
            <a:r>
              <a:rPr lang="en-US" altLang="en-US" sz="2400"/>
              <a:t>TURN ONTO KAMAOA RD.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DSCF02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3350"/>
            <a:ext cx="8763000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Line 5"/>
          <p:cNvSpPr>
            <a:spLocks noChangeShapeType="1"/>
          </p:cNvSpPr>
          <p:nvPr/>
        </p:nvSpPr>
        <p:spPr bwMode="auto">
          <a:xfrm flipV="1">
            <a:off x="5867400" y="4572000"/>
            <a:ext cx="2438400" cy="1371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8" name="Line 6"/>
          <p:cNvSpPr>
            <a:spLocks noChangeShapeType="1"/>
          </p:cNvSpPr>
          <p:nvPr/>
        </p:nvSpPr>
        <p:spPr bwMode="auto">
          <a:xfrm flipH="1">
            <a:off x="3657600" y="4572000"/>
            <a:ext cx="46482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9" name="AutoShape 5"/>
          <p:cNvSpPr>
            <a:spLocks noChangeArrowheads="1"/>
          </p:cNvSpPr>
          <p:nvPr/>
        </p:nvSpPr>
        <p:spPr bwMode="auto">
          <a:xfrm>
            <a:off x="533400" y="4876800"/>
            <a:ext cx="533400" cy="457200"/>
          </a:xfrm>
          <a:custGeom>
            <a:avLst/>
            <a:gdLst>
              <a:gd name="T0" fmla="*/ 2147483646 w 21600"/>
              <a:gd name="T1" fmla="*/ 0 h 21600"/>
              <a:gd name="T2" fmla="*/ 2016407674 w 21600"/>
              <a:gd name="T3" fmla="*/ 1269807955 h 21600"/>
              <a:gd name="T4" fmla="*/ 0 w 21600"/>
              <a:gd name="T5" fmla="*/ 2147483646 h 21600"/>
              <a:gd name="T6" fmla="*/ 2016407674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1269807955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Kamaoa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42950"/>
            <a:ext cx="815340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304800" y="228600"/>
            <a:ext cx="8458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/>
              <a:t>End of Kamaoa Rd.—Right turn back onto Hwy. 11</a:t>
            </a:r>
          </a:p>
        </p:txBody>
      </p:sp>
      <p:sp>
        <p:nvSpPr>
          <p:cNvPr id="12292" name="Line 6"/>
          <p:cNvSpPr>
            <a:spLocks noChangeShapeType="1"/>
          </p:cNvSpPr>
          <p:nvPr/>
        </p:nvSpPr>
        <p:spPr bwMode="auto">
          <a:xfrm flipH="1">
            <a:off x="3733800" y="5029200"/>
            <a:ext cx="533400" cy="9906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3" name="Line 7"/>
          <p:cNvSpPr>
            <a:spLocks noChangeShapeType="1"/>
          </p:cNvSpPr>
          <p:nvPr/>
        </p:nvSpPr>
        <p:spPr bwMode="auto">
          <a:xfrm>
            <a:off x="4267200" y="5029200"/>
            <a:ext cx="5334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1167</TotalTime>
  <Words>206</Words>
  <Application>Microsoft Office PowerPoint</Application>
  <PresentationFormat>On-screen Show (4:3)</PresentationFormat>
  <Paragraphs>34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Times New Roman</vt:lpstr>
      <vt:lpstr>Default Design</vt:lpstr>
      <vt:lpstr>PowerPoint Presentation</vt:lpstr>
      <vt:lpstr>Basic Information</vt:lpstr>
      <vt:lpstr>COURSE ARROWS</vt:lpstr>
      <vt:lpstr> RIGHT Turn on to Alii Drive at FIRST intersection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RIGHT turn to Punalu’u Black Sand Beach. </vt:lpstr>
      <vt:lpstr>Punalu’u Loop-- Stay to left through the loop!!</vt:lpstr>
      <vt:lpstr>RIGHT turn back onto Hwy. 11</vt:lpstr>
      <vt:lpstr>PowerPoint Presentation</vt:lpstr>
      <vt:lpstr>PowerPoint Presentation</vt:lpstr>
      <vt:lpstr>PowerPoint Presentation</vt:lpstr>
      <vt:lpstr>PowerPoint Presentation</vt:lpstr>
      <vt:lpstr>Google Earth View of the Day 1 Finish area, and Day 2 Start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Sheryl L. Cobb</dc:creator>
  <cp:lastModifiedBy>David Cobb</cp:lastModifiedBy>
  <cp:revision>99</cp:revision>
  <cp:lastPrinted>2015-11-12T22:23:53Z</cp:lastPrinted>
  <dcterms:created xsi:type="dcterms:W3CDTF">2007-11-05T05:11:38Z</dcterms:created>
  <dcterms:modified xsi:type="dcterms:W3CDTF">2017-10-23T23:30:38Z</dcterms:modified>
</cp:coreProperties>
</file>